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96" r:id="rId3"/>
    <p:sldId id="297" r:id="rId4"/>
    <p:sldId id="298" r:id="rId5"/>
    <p:sldId id="299" r:id="rId6"/>
    <p:sldId id="300" r:id="rId7"/>
    <p:sldId id="301" r:id="rId8"/>
    <p:sldId id="302" r:id="rId9"/>
    <p:sldId id="303" r:id="rId10"/>
    <p:sldId id="304" r:id="rId11"/>
    <p:sldId id="305" r:id="rId12"/>
    <p:sldId id="306" r:id="rId13"/>
    <p:sldId id="307" r:id="rId14"/>
    <p:sldId id="308" r:id="rId15"/>
    <p:sldId id="309" r:id="rId16"/>
    <p:sldId id="310" r:id="rId17"/>
    <p:sldId id="311" r:id="rId18"/>
    <p:sldId id="312" r:id="rId19"/>
    <p:sldId id="313" r:id="rId20"/>
    <p:sldId id="314" r:id="rId21"/>
    <p:sldId id="315" r:id="rId22"/>
    <p:sldId id="316" r:id="rId23"/>
    <p:sldId id="317"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l’Etna </a:t>
            </a:r>
            <a:r>
              <a:rPr lang="fr-FR" sz="1900" dirty="0" smtClean="0"/>
              <a:t>crache une </a:t>
            </a:r>
            <a:r>
              <a:rPr lang="fr-FR" sz="1900" dirty="0" smtClean="0"/>
              <a:t>épaisse fumée et des pierres. Rapidement, la lave coule sur ses pentes. On ferme les aéroports proches du volcan à cause des nuages de cendres. </a:t>
            </a:r>
          </a:p>
          <a:p>
            <a:pPr algn="just"/>
            <a:r>
              <a:rPr lang="fr-FR" sz="1900" b="1" dirty="0" smtClean="0"/>
              <a:t>17 mars 2013 </a:t>
            </a:r>
            <a:r>
              <a:rPr lang="fr-FR" sz="1900" b="1" dirty="0" smtClean="0"/>
              <a:t>: </a:t>
            </a:r>
            <a:r>
              <a:rPr lang="fr-FR" sz="1900" dirty="0" smtClean="0"/>
              <a:t>Une </a:t>
            </a:r>
            <a:r>
              <a:rPr lang="fr-FR" sz="1900" dirty="0" smtClean="0"/>
              <a:t>météorite fonce sur la Lune. Ce caillou, gros de 40 centimètres, creuse un cratère large de vingt mètres dans la poussière. Des savants observent le phénomène. </a:t>
            </a:r>
          </a:p>
          <a:p>
            <a:pPr algn="just"/>
            <a:r>
              <a:rPr lang="fr-FR" sz="1900" b="1" dirty="0" smtClean="0"/>
              <a:t>25 décembre 2005 </a:t>
            </a:r>
            <a:r>
              <a:rPr lang="fr-FR" sz="1900" b="1" dirty="0" smtClean="0"/>
              <a:t>: </a:t>
            </a:r>
            <a:r>
              <a:rPr lang="fr-FR" sz="1900" dirty="0" smtClean="0"/>
              <a:t>Des </a:t>
            </a:r>
            <a:r>
              <a:rPr lang="fr-FR" sz="1900" dirty="0" smtClean="0"/>
              <a:t>feux ravagent la Nouvelle Calédonie. Plus de 4500 hectares de nature brulent totalement. Les incendies touchent 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chemeClr val="accent2">
                    <a:lumMod val="60000"/>
                    <a:lumOff val="40000"/>
                  </a:schemeClr>
                </a:solidFill>
              </a:rPr>
              <a:t>était</a:t>
            </a:r>
            <a:r>
              <a:rPr lang="fr-FR" sz="1900" dirty="0" smtClean="0"/>
              <a:t> depuis </a:t>
            </a:r>
            <a:r>
              <a:rPr lang="fr-FR" sz="1900" dirty="0" smtClean="0"/>
              <a:t>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a:t>
            </a:r>
            <a:r>
              <a:rPr lang="fr-FR" sz="1900" b="1" dirty="0" smtClean="0">
                <a:solidFill>
                  <a:srgbClr val="0070C0"/>
                </a:solidFill>
              </a:rPr>
              <a:t>le cyclone </a:t>
            </a:r>
            <a:r>
              <a:rPr lang="fr-FR" sz="1900" b="1" dirty="0" err="1" smtClean="0">
                <a:solidFill>
                  <a:srgbClr val="0070C0"/>
                </a:solidFill>
              </a:rPr>
              <a:t>Béjisa</a:t>
            </a:r>
            <a:r>
              <a:rPr lang="fr-FR" sz="1900" b="1" dirty="0" smtClean="0">
                <a:solidFill>
                  <a:srgbClr val="0070C0"/>
                </a:solidFill>
              </a:rPr>
              <a:t> </a:t>
            </a:r>
            <a:r>
              <a:rPr lang="fr-FR" sz="1900" b="1" dirty="0" smtClean="0">
                <a:solidFill>
                  <a:srgbClr val="FF0000"/>
                </a:solidFill>
              </a:rPr>
              <a:t>a commencé </a:t>
            </a:r>
            <a:r>
              <a:rPr lang="fr-FR" sz="1900" dirty="0" smtClean="0"/>
              <a:t>à </a:t>
            </a:r>
            <a:r>
              <a:rPr lang="fr-FR" sz="1900" dirty="0" smtClean="0"/>
              <a:t>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a:t>
            </a:r>
            <a:r>
              <a:rPr lang="fr-FR" sz="1900" b="1" dirty="0" smtClean="0">
                <a:solidFill>
                  <a:srgbClr val="0070C0"/>
                </a:solidFill>
              </a:rPr>
              <a:t>le cyclone </a:t>
            </a:r>
            <a:r>
              <a:rPr lang="fr-FR" sz="1900" b="1" dirty="0" err="1" smtClean="0">
                <a:solidFill>
                  <a:srgbClr val="0070C0"/>
                </a:solidFill>
              </a:rPr>
              <a:t>Béjisa</a:t>
            </a:r>
            <a:r>
              <a:rPr lang="fr-FR" sz="1900" b="1" dirty="0" smtClean="0">
                <a:solidFill>
                  <a:srgbClr val="0070C0"/>
                </a:solidFill>
              </a:rPr>
              <a:t> </a:t>
            </a:r>
            <a:r>
              <a:rPr lang="fr-FR" sz="1900" b="1" dirty="0" smtClean="0">
                <a:solidFill>
                  <a:srgbClr val="FF0000"/>
                </a:solidFill>
              </a:rPr>
              <a:t>a commencé </a:t>
            </a:r>
            <a:r>
              <a:rPr lang="fr-FR" sz="1900" dirty="0" smtClean="0"/>
              <a:t>à </a:t>
            </a:r>
            <a:r>
              <a:rPr lang="fr-FR" sz="1900" dirty="0" smtClean="0"/>
              <a:t>s’éloigner. En fin d’après-midi,</a:t>
            </a:r>
            <a:r>
              <a:rPr lang="fr-FR" sz="1900" b="1" dirty="0" smtClean="0"/>
              <a:t> </a:t>
            </a:r>
            <a:r>
              <a:rPr lang="fr-FR" sz="1900" b="1" dirty="0" smtClean="0">
                <a:solidFill>
                  <a:srgbClr val="0070C0"/>
                </a:solidFill>
              </a:rPr>
              <a:t>il </a:t>
            </a:r>
            <a:r>
              <a:rPr lang="fr-FR" sz="1900" b="1" dirty="0" smtClean="0">
                <a:solidFill>
                  <a:srgbClr val="FF0000"/>
                </a:solidFill>
              </a:rPr>
              <a:t>a frôlé </a:t>
            </a:r>
            <a:r>
              <a:rPr lang="fr-FR" sz="1900" dirty="0" smtClean="0"/>
              <a:t>la côte ouest de l’ile. La </a:t>
            </a:r>
            <a:r>
              <a:rPr lang="fr-FR" sz="1900" dirty="0" smtClean="0"/>
              <a:t>Préfecture rappelle que </a:t>
            </a:r>
            <a:r>
              <a:rPr lang="fr-FR" sz="1900" dirty="0" smtClean="0"/>
              <a:t>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a:t>
            </a:r>
            <a:r>
              <a:rPr lang="fr-FR" sz="1900" b="1" dirty="0" smtClean="0">
                <a:solidFill>
                  <a:srgbClr val="0070C0"/>
                </a:solidFill>
              </a:rPr>
              <a:t>le cyclone </a:t>
            </a:r>
            <a:r>
              <a:rPr lang="fr-FR" sz="1900" b="1" dirty="0" err="1" smtClean="0">
                <a:solidFill>
                  <a:srgbClr val="0070C0"/>
                </a:solidFill>
              </a:rPr>
              <a:t>Béjisa</a:t>
            </a:r>
            <a:r>
              <a:rPr lang="fr-FR" sz="1900" b="1" dirty="0" smtClean="0">
                <a:solidFill>
                  <a:srgbClr val="0070C0"/>
                </a:solidFill>
              </a:rPr>
              <a:t> </a:t>
            </a:r>
            <a:r>
              <a:rPr lang="fr-FR" sz="1900" b="1" dirty="0" smtClean="0">
                <a:solidFill>
                  <a:srgbClr val="FF0000"/>
                </a:solidFill>
              </a:rPr>
              <a:t>a commencé </a:t>
            </a:r>
            <a:r>
              <a:rPr lang="fr-FR" sz="1900" dirty="0" smtClean="0"/>
              <a:t>à </a:t>
            </a:r>
            <a:r>
              <a:rPr lang="fr-FR" sz="1900" dirty="0" smtClean="0"/>
              <a:t>s’éloigner. En fin d’après-midi,</a:t>
            </a:r>
            <a:r>
              <a:rPr lang="fr-FR" sz="1900" b="1" dirty="0" smtClean="0"/>
              <a:t> </a:t>
            </a:r>
            <a:r>
              <a:rPr lang="fr-FR" sz="1900" b="1" dirty="0" smtClean="0">
                <a:solidFill>
                  <a:srgbClr val="0070C0"/>
                </a:solidFill>
              </a:rPr>
              <a:t>il </a:t>
            </a:r>
            <a:r>
              <a:rPr lang="fr-FR" sz="1900" b="1" dirty="0" smtClean="0">
                <a:solidFill>
                  <a:srgbClr val="FF0000"/>
                </a:solidFill>
              </a:rPr>
              <a:t>a frôlé </a:t>
            </a:r>
            <a:r>
              <a:rPr lang="fr-FR" sz="1900" dirty="0" smtClean="0"/>
              <a:t>la côte ouest de l’ile. </a:t>
            </a:r>
            <a:r>
              <a:rPr lang="fr-FR" sz="1900" b="1" dirty="0" smtClean="0">
                <a:solidFill>
                  <a:srgbClr val="0070C0"/>
                </a:solidFill>
              </a:rPr>
              <a:t>La </a:t>
            </a:r>
            <a:r>
              <a:rPr lang="fr-FR" sz="1900" b="1" dirty="0" smtClean="0">
                <a:solidFill>
                  <a:srgbClr val="0070C0"/>
                </a:solidFill>
              </a:rPr>
              <a:t>Préfecture </a:t>
            </a:r>
            <a:r>
              <a:rPr lang="fr-FR" sz="1900" b="1" dirty="0" smtClean="0">
                <a:solidFill>
                  <a:srgbClr val="FF0000"/>
                </a:solidFill>
              </a:rPr>
              <a:t>a rappelé </a:t>
            </a:r>
            <a:r>
              <a:rPr lang="fr-FR" sz="1900" dirty="0" smtClean="0"/>
              <a:t>que </a:t>
            </a:r>
            <a:r>
              <a:rPr lang="fr-FR" sz="1900" dirty="0" smtClean="0"/>
              <a:t>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a:t>
            </a:r>
            <a:r>
              <a:rPr lang="fr-FR" sz="1900" b="1" dirty="0" smtClean="0">
                <a:solidFill>
                  <a:srgbClr val="0070C0"/>
                </a:solidFill>
              </a:rPr>
              <a:t>le cyclone </a:t>
            </a:r>
            <a:r>
              <a:rPr lang="fr-FR" sz="1900" b="1" dirty="0" err="1" smtClean="0">
                <a:solidFill>
                  <a:srgbClr val="0070C0"/>
                </a:solidFill>
              </a:rPr>
              <a:t>Béjisa</a:t>
            </a:r>
            <a:r>
              <a:rPr lang="fr-FR" sz="1900" b="1" dirty="0" smtClean="0">
                <a:solidFill>
                  <a:srgbClr val="0070C0"/>
                </a:solidFill>
              </a:rPr>
              <a:t> </a:t>
            </a:r>
            <a:r>
              <a:rPr lang="fr-FR" sz="1900" b="1" dirty="0" smtClean="0">
                <a:solidFill>
                  <a:srgbClr val="FF0000"/>
                </a:solidFill>
              </a:rPr>
              <a:t>a commencé </a:t>
            </a:r>
            <a:r>
              <a:rPr lang="fr-FR" sz="1900" dirty="0" smtClean="0"/>
              <a:t>à </a:t>
            </a:r>
            <a:r>
              <a:rPr lang="fr-FR" sz="1900" dirty="0" smtClean="0"/>
              <a:t>s’éloigner. En fin d’après-midi,</a:t>
            </a:r>
            <a:r>
              <a:rPr lang="fr-FR" sz="1900" b="1" dirty="0" smtClean="0"/>
              <a:t> </a:t>
            </a:r>
            <a:r>
              <a:rPr lang="fr-FR" sz="1900" b="1" dirty="0" smtClean="0">
                <a:solidFill>
                  <a:srgbClr val="0070C0"/>
                </a:solidFill>
              </a:rPr>
              <a:t>il </a:t>
            </a:r>
            <a:r>
              <a:rPr lang="fr-FR" sz="1900" b="1" dirty="0" smtClean="0">
                <a:solidFill>
                  <a:srgbClr val="FF0000"/>
                </a:solidFill>
              </a:rPr>
              <a:t>a frôlé </a:t>
            </a:r>
            <a:r>
              <a:rPr lang="fr-FR" sz="1900" dirty="0" smtClean="0"/>
              <a:t>la côte ouest de l’ile. </a:t>
            </a:r>
            <a:r>
              <a:rPr lang="fr-FR" sz="1900" b="1" dirty="0" smtClean="0">
                <a:solidFill>
                  <a:srgbClr val="0070C0"/>
                </a:solidFill>
              </a:rPr>
              <a:t>La </a:t>
            </a:r>
            <a:r>
              <a:rPr lang="fr-FR" sz="1900" b="1" dirty="0" smtClean="0">
                <a:solidFill>
                  <a:srgbClr val="0070C0"/>
                </a:solidFill>
              </a:rPr>
              <a:t>Préfecture </a:t>
            </a:r>
            <a:r>
              <a:rPr lang="fr-FR" sz="1900" b="1" dirty="0" smtClean="0">
                <a:solidFill>
                  <a:srgbClr val="FF0000"/>
                </a:solidFill>
              </a:rPr>
              <a:t>a rappelé </a:t>
            </a:r>
            <a:r>
              <a:rPr lang="fr-FR" sz="1900" dirty="0" smtClean="0"/>
              <a:t>que </a:t>
            </a:r>
            <a:r>
              <a:rPr lang="fr-FR" sz="1900" b="1" dirty="0" smtClean="0">
                <a:solidFill>
                  <a:srgbClr val="0070C0"/>
                </a:solidFill>
              </a:rPr>
              <a:t>l’alerte rouge</a:t>
            </a:r>
            <a:r>
              <a:rPr lang="fr-FR" sz="1900" dirty="0" smtClean="0"/>
              <a:t> </a:t>
            </a:r>
            <a:r>
              <a:rPr lang="fr-FR" sz="1900" b="1" dirty="0" smtClean="0">
                <a:solidFill>
                  <a:schemeClr val="accent2">
                    <a:lumMod val="75000"/>
                  </a:schemeClr>
                </a:solidFill>
              </a:rPr>
              <a:t>était</a:t>
            </a:r>
            <a:r>
              <a:rPr lang="fr-FR" sz="1900" dirty="0" smtClean="0"/>
              <a:t> toujours </a:t>
            </a:r>
            <a:r>
              <a:rPr lang="fr-FR" sz="1900" dirty="0" smtClean="0"/>
              <a:t>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a:t>
            </a:r>
            <a:r>
              <a:rPr lang="fr-FR" sz="1900" b="1" dirty="0" smtClean="0">
                <a:solidFill>
                  <a:srgbClr val="0070C0"/>
                </a:solidFill>
              </a:rPr>
              <a:t>le cyclone </a:t>
            </a:r>
            <a:r>
              <a:rPr lang="fr-FR" sz="1900" b="1" dirty="0" err="1" smtClean="0">
                <a:solidFill>
                  <a:srgbClr val="0070C0"/>
                </a:solidFill>
              </a:rPr>
              <a:t>Béjisa</a:t>
            </a:r>
            <a:r>
              <a:rPr lang="fr-FR" sz="1900" b="1" dirty="0" smtClean="0">
                <a:solidFill>
                  <a:srgbClr val="0070C0"/>
                </a:solidFill>
              </a:rPr>
              <a:t> </a:t>
            </a:r>
            <a:r>
              <a:rPr lang="fr-FR" sz="1900" b="1" dirty="0" smtClean="0">
                <a:solidFill>
                  <a:srgbClr val="FF0000"/>
                </a:solidFill>
              </a:rPr>
              <a:t>a commencé </a:t>
            </a:r>
            <a:r>
              <a:rPr lang="fr-FR" sz="1900" dirty="0" smtClean="0"/>
              <a:t>à </a:t>
            </a:r>
            <a:r>
              <a:rPr lang="fr-FR" sz="1900" dirty="0" smtClean="0"/>
              <a:t>s’éloigner. En fin d’après-midi,</a:t>
            </a:r>
            <a:r>
              <a:rPr lang="fr-FR" sz="1900" b="1" dirty="0" smtClean="0"/>
              <a:t> </a:t>
            </a:r>
            <a:r>
              <a:rPr lang="fr-FR" sz="1900" b="1" dirty="0" smtClean="0">
                <a:solidFill>
                  <a:srgbClr val="0070C0"/>
                </a:solidFill>
              </a:rPr>
              <a:t>il </a:t>
            </a:r>
            <a:r>
              <a:rPr lang="fr-FR" sz="1900" b="1" dirty="0" smtClean="0">
                <a:solidFill>
                  <a:srgbClr val="FF0000"/>
                </a:solidFill>
              </a:rPr>
              <a:t>a frôlé </a:t>
            </a:r>
            <a:r>
              <a:rPr lang="fr-FR" sz="1900" dirty="0" smtClean="0"/>
              <a:t>la côte ouest de l’ile. </a:t>
            </a:r>
            <a:r>
              <a:rPr lang="fr-FR" sz="1900" b="1" dirty="0" smtClean="0">
                <a:solidFill>
                  <a:srgbClr val="0070C0"/>
                </a:solidFill>
              </a:rPr>
              <a:t>La </a:t>
            </a:r>
            <a:r>
              <a:rPr lang="fr-FR" sz="1900" b="1" dirty="0" smtClean="0">
                <a:solidFill>
                  <a:srgbClr val="0070C0"/>
                </a:solidFill>
              </a:rPr>
              <a:t>Préfecture </a:t>
            </a:r>
            <a:r>
              <a:rPr lang="fr-FR" sz="1900" b="1" dirty="0" smtClean="0">
                <a:solidFill>
                  <a:srgbClr val="FF0000"/>
                </a:solidFill>
              </a:rPr>
              <a:t>a rappelé </a:t>
            </a:r>
            <a:r>
              <a:rPr lang="fr-FR" sz="1900" dirty="0" smtClean="0"/>
              <a:t>que </a:t>
            </a:r>
            <a:r>
              <a:rPr lang="fr-FR" sz="1900" b="1" dirty="0" smtClean="0">
                <a:solidFill>
                  <a:srgbClr val="0070C0"/>
                </a:solidFill>
              </a:rPr>
              <a:t>l’alerte rouge</a:t>
            </a:r>
            <a:r>
              <a:rPr lang="fr-FR" sz="1900" dirty="0" smtClean="0"/>
              <a:t> </a:t>
            </a:r>
            <a:r>
              <a:rPr lang="fr-FR" sz="1900" b="1" dirty="0" smtClean="0">
                <a:solidFill>
                  <a:schemeClr val="accent2">
                    <a:lumMod val="75000"/>
                  </a:schemeClr>
                </a:solidFill>
              </a:rPr>
              <a:t>était</a:t>
            </a:r>
            <a:r>
              <a:rPr lang="fr-FR" sz="1900" dirty="0" smtClean="0"/>
              <a:t> toujours </a:t>
            </a:r>
            <a:r>
              <a:rPr lang="fr-FR" sz="1900" dirty="0" smtClean="0"/>
              <a:t>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a:t>
            </a:r>
            <a:r>
              <a:rPr lang="fr-FR" sz="1900" b="1" dirty="0" smtClean="0">
                <a:solidFill>
                  <a:srgbClr val="0070C0"/>
                </a:solidFill>
              </a:rPr>
              <a:t> ils </a:t>
            </a:r>
            <a:r>
              <a:rPr lang="fr-FR" sz="1900" b="1" dirty="0" smtClean="0">
                <a:solidFill>
                  <a:schemeClr val="accent2">
                    <a:lumMod val="60000"/>
                    <a:lumOff val="40000"/>
                  </a:schemeClr>
                </a:solidFill>
              </a:rPr>
              <a:t>faisaient</a:t>
            </a:r>
            <a:r>
              <a:rPr lang="fr-FR" sz="1900" dirty="0" smtClean="0"/>
              <a:t> des </a:t>
            </a:r>
            <a:r>
              <a:rPr lang="fr-FR" sz="1900" dirty="0" smtClean="0"/>
              <a:t>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la lave coule sur ses pentes. On ferme les aéroports proches du volcan à cause des nuages de cendres. </a:t>
            </a:r>
          </a:p>
          <a:p>
            <a:pPr algn="just"/>
            <a:r>
              <a:rPr lang="fr-FR" sz="1900" b="1" dirty="0" smtClean="0"/>
              <a:t>17 mars 2013 </a:t>
            </a:r>
            <a:r>
              <a:rPr lang="fr-FR" sz="1900" b="1" dirty="0" smtClean="0"/>
              <a:t>: </a:t>
            </a:r>
            <a:r>
              <a:rPr lang="fr-FR" sz="1900" dirty="0" smtClean="0"/>
              <a:t>Une </a:t>
            </a:r>
            <a:r>
              <a:rPr lang="fr-FR" sz="1900" dirty="0" smtClean="0"/>
              <a:t>météorite fonce sur la Lune. Ce caillou, gros de 40 centimètres, creuse un cratère large de vingt mètres dans la poussière. Des savants observent le phénomène. </a:t>
            </a:r>
          </a:p>
          <a:p>
            <a:pPr algn="just"/>
            <a:r>
              <a:rPr lang="fr-FR" sz="1900" b="1" dirty="0" smtClean="0"/>
              <a:t>25 décembre 2005 </a:t>
            </a:r>
            <a:r>
              <a:rPr lang="fr-FR" sz="1900" b="1" dirty="0" smtClean="0"/>
              <a:t>: </a:t>
            </a:r>
            <a:r>
              <a:rPr lang="fr-FR" sz="1900" dirty="0" smtClean="0"/>
              <a:t>Des </a:t>
            </a:r>
            <a:r>
              <a:rPr lang="fr-FR" sz="1900" dirty="0" smtClean="0"/>
              <a:t>feux ravagent la Nouvelle Calédonie. Plus de 4500 hectares de nature brulent totalement. Les incendies touchent 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a:t>
            </a:r>
            <a:r>
              <a:rPr lang="fr-FR" sz="1900" b="1" dirty="0" smtClean="0">
                <a:solidFill>
                  <a:srgbClr val="0070C0"/>
                </a:solidFill>
              </a:rPr>
              <a:t>le cyclone </a:t>
            </a:r>
            <a:r>
              <a:rPr lang="fr-FR" sz="1900" b="1" dirty="0" err="1" smtClean="0">
                <a:solidFill>
                  <a:srgbClr val="0070C0"/>
                </a:solidFill>
              </a:rPr>
              <a:t>Béjisa</a:t>
            </a:r>
            <a:r>
              <a:rPr lang="fr-FR" sz="1900" b="1" dirty="0" smtClean="0">
                <a:solidFill>
                  <a:srgbClr val="0070C0"/>
                </a:solidFill>
              </a:rPr>
              <a:t> </a:t>
            </a:r>
            <a:r>
              <a:rPr lang="fr-FR" sz="1900" b="1" dirty="0" smtClean="0">
                <a:solidFill>
                  <a:srgbClr val="FF0000"/>
                </a:solidFill>
              </a:rPr>
              <a:t>a commencé </a:t>
            </a:r>
            <a:r>
              <a:rPr lang="fr-FR" sz="1900" dirty="0" smtClean="0"/>
              <a:t>à </a:t>
            </a:r>
            <a:r>
              <a:rPr lang="fr-FR" sz="1900" dirty="0" smtClean="0"/>
              <a:t>s’éloigner. En fin d’après-midi,</a:t>
            </a:r>
            <a:r>
              <a:rPr lang="fr-FR" sz="1900" b="1" dirty="0" smtClean="0"/>
              <a:t> </a:t>
            </a:r>
            <a:r>
              <a:rPr lang="fr-FR" sz="1900" b="1" dirty="0" smtClean="0">
                <a:solidFill>
                  <a:srgbClr val="0070C0"/>
                </a:solidFill>
              </a:rPr>
              <a:t>il </a:t>
            </a:r>
            <a:r>
              <a:rPr lang="fr-FR" sz="1900" b="1" dirty="0" smtClean="0">
                <a:solidFill>
                  <a:srgbClr val="FF0000"/>
                </a:solidFill>
              </a:rPr>
              <a:t>a frôlé </a:t>
            </a:r>
            <a:r>
              <a:rPr lang="fr-FR" sz="1900" dirty="0" smtClean="0"/>
              <a:t>la côte ouest de l’ile. </a:t>
            </a:r>
            <a:r>
              <a:rPr lang="fr-FR" sz="1900" b="1" dirty="0" smtClean="0">
                <a:solidFill>
                  <a:srgbClr val="0070C0"/>
                </a:solidFill>
              </a:rPr>
              <a:t>La </a:t>
            </a:r>
            <a:r>
              <a:rPr lang="fr-FR" sz="1900" b="1" dirty="0" smtClean="0">
                <a:solidFill>
                  <a:srgbClr val="0070C0"/>
                </a:solidFill>
              </a:rPr>
              <a:t>Préfecture </a:t>
            </a:r>
            <a:r>
              <a:rPr lang="fr-FR" sz="1900" b="1" dirty="0" smtClean="0">
                <a:solidFill>
                  <a:srgbClr val="FF0000"/>
                </a:solidFill>
              </a:rPr>
              <a:t>a rappelé </a:t>
            </a:r>
            <a:r>
              <a:rPr lang="fr-FR" sz="1900" dirty="0" smtClean="0"/>
              <a:t>que </a:t>
            </a:r>
            <a:r>
              <a:rPr lang="fr-FR" sz="1900" b="1" dirty="0" smtClean="0">
                <a:solidFill>
                  <a:srgbClr val="0070C0"/>
                </a:solidFill>
              </a:rPr>
              <a:t>l’alerte rouge</a:t>
            </a:r>
            <a:r>
              <a:rPr lang="fr-FR" sz="1900" dirty="0" smtClean="0"/>
              <a:t> </a:t>
            </a:r>
            <a:r>
              <a:rPr lang="fr-FR" sz="1900" b="1" dirty="0" smtClean="0">
                <a:solidFill>
                  <a:schemeClr val="accent2">
                    <a:lumMod val="75000"/>
                  </a:schemeClr>
                </a:solidFill>
              </a:rPr>
              <a:t>était</a:t>
            </a:r>
            <a:r>
              <a:rPr lang="fr-FR" sz="1900" dirty="0" smtClean="0"/>
              <a:t> toujours </a:t>
            </a:r>
            <a:r>
              <a:rPr lang="fr-FR" sz="1900" dirty="0" smtClean="0"/>
              <a:t>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a:t>
            </a:r>
            <a:r>
              <a:rPr lang="fr-FR" sz="1900" b="1" dirty="0" smtClean="0">
                <a:solidFill>
                  <a:srgbClr val="0070C0"/>
                </a:solidFill>
              </a:rPr>
              <a:t> ils </a:t>
            </a:r>
            <a:r>
              <a:rPr lang="fr-FR" sz="1900" b="1" dirty="0" smtClean="0">
                <a:solidFill>
                  <a:schemeClr val="accent2">
                    <a:lumMod val="60000"/>
                    <a:lumOff val="40000"/>
                  </a:schemeClr>
                </a:solidFill>
              </a:rPr>
              <a:t>faisaient</a:t>
            </a:r>
            <a:r>
              <a:rPr lang="fr-FR" sz="1900" dirty="0" smtClean="0"/>
              <a:t> des </a:t>
            </a:r>
            <a:r>
              <a:rPr lang="fr-FR" sz="1900" dirty="0" smtClean="0"/>
              <a:t>fouilles, </a:t>
            </a:r>
            <a:r>
              <a:rPr lang="fr-FR" sz="1900" b="1" dirty="0" smtClean="0">
                <a:solidFill>
                  <a:srgbClr val="0070C0"/>
                </a:solidFill>
              </a:rPr>
              <a:t>les archéologues </a:t>
            </a:r>
            <a:r>
              <a:rPr lang="fr-FR" sz="1900" b="1" dirty="0" smtClean="0">
                <a:solidFill>
                  <a:srgbClr val="FF0000"/>
                </a:solidFill>
              </a:rPr>
              <a:t>ont trouvé </a:t>
            </a:r>
            <a:r>
              <a:rPr lang="fr-FR" sz="1900" dirty="0" smtClean="0"/>
              <a:t>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a:t>
            </a:r>
            <a:r>
              <a:rPr lang="fr-FR" sz="1900" b="1" dirty="0" smtClean="0">
                <a:solidFill>
                  <a:srgbClr val="0070C0"/>
                </a:solidFill>
              </a:rPr>
              <a:t>le cyclone </a:t>
            </a:r>
            <a:r>
              <a:rPr lang="fr-FR" sz="1900" b="1" dirty="0" err="1" smtClean="0">
                <a:solidFill>
                  <a:srgbClr val="0070C0"/>
                </a:solidFill>
              </a:rPr>
              <a:t>Béjisa</a:t>
            </a:r>
            <a:r>
              <a:rPr lang="fr-FR" sz="1900" b="1" dirty="0" smtClean="0">
                <a:solidFill>
                  <a:srgbClr val="0070C0"/>
                </a:solidFill>
              </a:rPr>
              <a:t> </a:t>
            </a:r>
            <a:r>
              <a:rPr lang="fr-FR" sz="1900" b="1" dirty="0" smtClean="0">
                <a:solidFill>
                  <a:srgbClr val="FF0000"/>
                </a:solidFill>
              </a:rPr>
              <a:t>a commencé </a:t>
            </a:r>
            <a:r>
              <a:rPr lang="fr-FR" sz="1900" dirty="0" smtClean="0"/>
              <a:t>à </a:t>
            </a:r>
            <a:r>
              <a:rPr lang="fr-FR" sz="1900" dirty="0" smtClean="0"/>
              <a:t>s’éloigner. En fin d’après-midi,</a:t>
            </a:r>
            <a:r>
              <a:rPr lang="fr-FR" sz="1900" b="1" dirty="0" smtClean="0"/>
              <a:t> </a:t>
            </a:r>
            <a:r>
              <a:rPr lang="fr-FR" sz="1900" b="1" dirty="0" smtClean="0">
                <a:solidFill>
                  <a:srgbClr val="0070C0"/>
                </a:solidFill>
              </a:rPr>
              <a:t>il </a:t>
            </a:r>
            <a:r>
              <a:rPr lang="fr-FR" sz="1900" b="1" dirty="0" smtClean="0">
                <a:solidFill>
                  <a:srgbClr val="FF0000"/>
                </a:solidFill>
              </a:rPr>
              <a:t>a frôlé </a:t>
            </a:r>
            <a:r>
              <a:rPr lang="fr-FR" sz="1900" dirty="0" smtClean="0"/>
              <a:t>la côte ouest de l’ile. </a:t>
            </a:r>
            <a:r>
              <a:rPr lang="fr-FR" sz="1900" b="1" dirty="0" smtClean="0">
                <a:solidFill>
                  <a:srgbClr val="0070C0"/>
                </a:solidFill>
              </a:rPr>
              <a:t>La </a:t>
            </a:r>
            <a:r>
              <a:rPr lang="fr-FR" sz="1900" b="1" dirty="0" smtClean="0">
                <a:solidFill>
                  <a:srgbClr val="0070C0"/>
                </a:solidFill>
              </a:rPr>
              <a:t>Préfecture </a:t>
            </a:r>
            <a:r>
              <a:rPr lang="fr-FR" sz="1900" b="1" dirty="0" smtClean="0">
                <a:solidFill>
                  <a:srgbClr val="FF0000"/>
                </a:solidFill>
              </a:rPr>
              <a:t>a rappelé </a:t>
            </a:r>
            <a:r>
              <a:rPr lang="fr-FR" sz="1900" dirty="0" smtClean="0"/>
              <a:t>que </a:t>
            </a:r>
            <a:r>
              <a:rPr lang="fr-FR" sz="1900" b="1" dirty="0" smtClean="0">
                <a:solidFill>
                  <a:srgbClr val="0070C0"/>
                </a:solidFill>
              </a:rPr>
              <a:t>l’alerte rouge</a:t>
            </a:r>
            <a:r>
              <a:rPr lang="fr-FR" sz="1900" dirty="0" smtClean="0"/>
              <a:t> </a:t>
            </a:r>
            <a:r>
              <a:rPr lang="fr-FR" sz="1900" b="1" dirty="0" smtClean="0">
                <a:solidFill>
                  <a:schemeClr val="accent2">
                    <a:lumMod val="75000"/>
                  </a:schemeClr>
                </a:solidFill>
              </a:rPr>
              <a:t>était</a:t>
            </a:r>
            <a:r>
              <a:rPr lang="fr-FR" sz="1900" dirty="0" smtClean="0"/>
              <a:t> toujours </a:t>
            </a:r>
            <a:r>
              <a:rPr lang="fr-FR" sz="1900" dirty="0" smtClean="0"/>
              <a:t>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a:t>
            </a:r>
            <a:r>
              <a:rPr lang="fr-FR" sz="1900" b="1" dirty="0" smtClean="0">
                <a:solidFill>
                  <a:srgbClr val="0070C0"/>
                </a:solidFill>
              </a:rPr>
              <a:t> ils </a:t>
            </a:r>
            <a:r>
              <a:rPr lang="fr-FR" sz="1900" b="1" dirty="0" smtClean="0">
                <a:solidFill>
                  <a:schemeClr val="accent2">
                    <a:lumMod val="60000"/>
                    <a:lumOff val="40000"/>
                  </a:schemeClr>
                </a:solidFill>
              </a:rPr>
              <a:t>faisaient</a:t>
            </a:r>
            <a:r>
              <a:rPr lang="fr-FR" sz="1900" dirty="0" smtClean="0"/>
              <a:t> des </a:t>
            </a:r>
            <a:r>
              <a:rPr lang="fr-FR" sz="1900" dirty="0" smtClean="0"/>
              <a:t>fouilles, </a:t>
            </a:r>
            <a:r>
              <a:rPr lang="fr-FR" sz="1900" b="1" dirty="0" smtClean="0">
                <a:solidFill>
                  <a:srgbClr val="0070C0"/>
                </a:solidFill>
              </a:rPr>
              <a:t>les archéologues </a:t>
            </a:r>
            <a:r>
              <a:rPr lang="fr-FR" sz="1900" b="1" dirty="0" smtClean="0">
                <a:solidFill>
                  <a:srgbClr val="FF0000"/>
                </a:solidFill>
              </a:rPr>
              <a:t>ont trouvé </a:t>
            </a:r>
            <a:r>
              <a:rPr lang="fr-FR" sz="1900" dirty="0" smtClean="0"/>
              <a:t>de nombreux objets de la vie quotidienne. La résidence </a:t>
            </a:r>
            <a:r>
              <a:rPr lang="fr-FR" sz="1900" b="1" dirty="0" smtClean="0">
                <a:solidFill>
                  <a:schemeClr val="accent2">
                    <a:lumMod val="60000"/>
                    <a:lumOff val="40000"/>
                  </a:schemeClr>
                </a:solidFill>
              </a:rPr>
              <a:t>était</a:t>
            </a:r>
            <a:r>
              <a:rPr lang="fr-FR" sz="1900" dirty="0" smtClean="0"/>
              <a:t> importante </a:t>
            </a:r>
            <a:r>
              <a:rPr lang="fr-FR" sz="1900" dirty="0" smtClean="0"/>
              <a:t>et la cour </a:t>
            </a:r>
            <a:r>
              <a:rPr lang="fr-FR" sz="1900" b="1" dirty="0" smtClean="0">
                <a:solidFill>
                  <a:schemeClr val="accent2">
                    <a:lumMod val="60000"/>
                    <a:lumOff val="40000"/>
                  </a:schemeClr>
                </a:solidFill>
              </a:rPr>
              <a:t>était</a:t>
            </a:r>
            <a:r>
              <a:rPr lang="fr-FR" sz="1900" dirty="0" smtClean="0"/>
              <a:t> grande</a:t>
            </a:r>
            <a:r>
              <a:rPr lang="fr-FR" sz="1900" dirty="0" smtClean="0"/>
              <a:t>.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a:t>
            </a:r>
            <a:r>
              <a:rPr lang="fr-FR" sz="1900" b="1" dirty="0" smtClean="0">
                <a:solidFill>
                  <a:srgbClr val="0070C0"/>
                </a:solidFill>
              </a:rPr>
              <a:t>le cyclone </a:t>
            </a:r>
            <a:r>
              <a:rPr lang="fr-FR" sz="1900" b="1" dirty="0" err="1" smtClean="0">
                <a:solidFill>
                  <a:srgbClr val="0070C0"/>
                </a:solidFill>
              </a:rPr>
              <a:t>Béjisa</a:t>
            </a:r>
            <a:r>
              <a:rPr lang="fr-FR" sz="1900" b="1" dirty="0" smtClean="0">
                <a:solidFill>
                  <a:srgbClr val="0070C0"/>
                </a:solidFill>
              </a:rPr>
              <a:t> </a:t>
            </a:r>
            <a:r>
              <a:rPr lang="fr-FR" sz="1900" b="1" dirty="0" smtClean="0">
                <a:solidFill>
                  <a:srgbClr val="FF0000"/>
                </a:solidFill>
              </a:rPr>
              <a:t>a commencé </a:t>
            </a:r>
            <a:r>
              <a:rPr lang="fr-FR" sz="1900" dirty="0" smtClean="0"/>
              <a:t>à </a:t>
            </a:r>
            <a:r>
              <a:rPr lang="fr-FR" sz="1900" dirty="0" smtClean="0"/>
              <a:t>s’éloigner. En fin d’après-midi,</a:t>
            </a:r>
            <a:r>
              <a:rPr lang="fr-FR" sz="1900" b="1" dirty="0" smtClean="0"/>
              <a:t> </a:t>
            </a:r>
            <a:r>
              <a:rPr lang="fr-FR" sz="1900" b="1" dirty="0" smtClean="0">
                <a:solidFill>
                  <a:srgbClr val="0070C0"/>
                </a:solidFill>
              </a:rPr>
              <a:t>il </a:t>
            </a:r>
            <a:r>
              <a:rPr lang="fr-FR" sz="1900" b="1" dirty="0" smtClean="0">
                <a:solidFill>
                  <a:srgbClr val="FF0000"/>
                </a:solidFill>
              </a:rPr>
              <a:t>a frôlé </a:t>
            </a:r>
            <a:r>
              <a:rPr lang="fr-FR" sz="1900" dirty="0" smtClean="0"/>
              <a:t>la côte ouest de l’ile. </a:t>
            </a:r>
            <a:r>
              <a:rPr lang="fr-FR" sz="1900" b="1" dirty="0" smtClean="0">
                <a:solidFill>
                  <a:srgbClr val="0070C0"/>
                </a:solidFill>
              </a:rPr>
              <a:t>La </a:t>
            </a:r>
            <a:r>
              <a:rPr lang="fr-FR" sz="1900" b="1" dirty="0" smtClean="0">
                <a:solidFill>
                  <a:srgbClr val="0070C0"/>
                </a:solidFill>
              </a:rPr>
              <a:t>Préfecture </a:t>
            </a:r>
            <a:r>
              <a:rPr lang="fr-FR" sz="1900" b="1" dirty="0" smtClean="0">
                <a:solidFill>
                  <a:srgbClr val="FF0000"/>
                </a:solidFill>
              </a:rPr>
              <a:t>a rappelé </a:t>
            </a:r>
            <a:r>
              <a:rPr lang="fr-FR" sz="1900" dirty="0" smtClean="0"/>
              <a:t>que </a:t>
            </a:r>
            <a:r>
              <a:rPr lang="fr-FR" sz="1900" b="1" dirty="0" smtClean="0">
                <a:solidFill>
                  <a:srgbClr val="0070C0"/>
                </a:solidFill>
              </a:rPr>
              <a:t>l’alerte rouge</a:t>
            </a:r>
            <a:r>
              <a:rPr lang="fr-FR" sz="1900" dirty="0" smtClean="0"/>
              <a:t> </a:t>
            </a:r>
            <a:r>
              <a:rPr lang="fr-FR" sz="1900" b="1" dirty="0" smtClean="0">
                <a:solidFill>
                  <a:schemeClr val="accent2">
                    <a:lumMod val="75000"/>
                  </a:schemeClr>
                </a:solidFill>
              </a:rPr>
              <a:t>était</a:t>
            </a:r>
            <a:r>
              <a:rPr lang="fr-FR" sz="1900" dirty="0" smtClean="0"/>
              <a:t> toujours </a:t>
            </a:r>
            <a:r>
              <a:rPr lang="fr-FR" sz="1900" dirty="0" smtClean="0"/>
              <a:t>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a:t>
            </a:r>
            <a:r>
              <a:rPr lang="fr-FR" sz="1900" b="1" dirty="0" smtClean="0">
                <a:solidFill>
                  <a:srgbClr val="0070C0"/>
                </a:solidFill>
              </a:rPr>
              <a:t> ils </a:t>
            </a:r>
            <a:r>
              <a:rPr lang="fr-FR" sz="1900" b="1" dirty="0" smtClean="0">
                <a:solidFill>
                  <a:schemeClr val="accent2">
                    <a:lumMod val="60000"/>
                    <a:lumOff val="40000"/>
                  </a:schemeClr>
                </a:solidFill>
              </a:rPr>
              <a:t>faisaient</a:t>
            </a:r>
            <a:r>
              <a:rPr lang="fr-FR" sz="1900" dirty="0" smtClean="0"/>
              <a:t> des </a:t>
            </a:r>
            <a:r>
              <a:rPr lang="fr-FR" sz="1900" dirty="0" smtClean="0"/>
              <a:t>fouilles, </a:t>
            </a:r>
            <a:r>
              <a:rPr lang="fr-FR" sz="1900" b="1" dirty="0" smtClean="0">
                <a:solidFill>
                  <a:srgbClr val="0070C0"/>
                </a:solidFill>
              </a:rPr>
              <a:t>les archéologues </a:t>
            </a:r>
            <a:r>
              <a:rPr lang="fr-FR" sz="1900" b="1" dirty="0" smtClean="0">
                <a:solidFill>
                  <a:srgbClr val="FF0000"/>
                </a:solidFill>
              </a:rPr>
              <a:t>ont trouvé </a:t>
            </a:r>
            <a:r>
              <a:rPr lang="fr-FR" sz="1900" dirty="0" smtClean="0"/>
              <a:t>de nombreux objets de la vie quotidienne. La résidence </a:t>
            </a:r>
            <a:r>
              <a:rPr lang="fr-FR" sz="1900" b="1" dirty="0" smtClean="0">
                <a:solidFill>
                  <a:schemeClr val="accent2">
                    <a:lumMod val="60000"/>
                    <a:lumOff val="40000"/>
                  </a:schemeClr>
                </a:solidFill>
              </a:rPr>
              <a:t>était</a:t>
            </a:r>
            <a:r>
              <a:rPr lang="fr-FR" sz="1900" dirty="0" smtClean="0"/>
              <a:t> importante </a:t>
            </a:r>
            <a:r>
              <a:rPr lang="fr-FR" sz="1900" dirty="0" smtClean="0"/>
              <a:t>et la cour </a:t>
            </a:r>
            <a:r>
              <a:rPr lang="fr-FR" sz="1900" b="1" dirty="0" smtClean="0">
                <a:solidFill>
                  <a:schemeClr val="accent2">
                    <a:lumMod val="60000"/>
                    <a:lumOff val="40000"/>
                  </a:schemeClr>
                </a:solidFill>
              </a:rPr>
              <a:t>était</a:t>
            </a:r>
            <a:r>
              <a:rPr lang="fr-FR" sz="1900" dirty="0" smtClean="0"/>
              <a:t> grande</a:t>
            </a:r>
            <a:r>
              <a:rPr lang="fr-FR" sz="1900" dirty="0" smtClean="0"/>
              <a:t>. </a:t>
            </a:r>
            <a:r>
              <a:rPr lang="fr-FR" sz="1900" b="1" dirty="0" smtClean="0">
                <a:solidFill>
                  <a:srgbClr val="0070C0"/>
                </a:solidFill>
              </a:rPr>
              <a:t>Ils</a:t>
            </a:r>
            <a:r>
              <a:rPr lang="fr-FR" sz="1900" dirty="0" smtClean="0"/>
              <a:t> </a:t>
            </a:r>
            <a:r>
              <a:rPr lang="fr-FR" sz="1900" b="1" dirty="0" smtClean="0">
                <a:solidFill>
                  <a:srgbClr val="FF0000"/>
                </a:solidFill>
              </a:rPr>
              <a:t>ont balayé </a:t>
            </a:r>
            <a:r>
              <a:rPr lang="fr-FR" sz="1900" dirty="0" smtClean="0"/>
              <a:t>et ils nettoient toutes les pierres pour mettre à jour les décors des murs.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a:t>
            </a:r>
            <a:r>
              <a:rPr lang="fr-FR" sz="1900" b="1" dirty="0" smtClean="0">
                <a:solidFill>
                  <a:srgbClr val="0070C0"/>
                </a:solidFill>
              </a:rPr>
              <a:t>Les </a:t>
            </a:r>
            <a:r>
              <a:rPr lang="fr-FR" sz="1900" b="1" dirty="0" smtClean="0">
                <a:solidFill>
                  <a:srgbClr val="0070C0"/>
                </a:solidFill>
              </a:rPr>
              <a:t>incendies </a:t>
            </a:r>
            <a:r>
              <a:rPr lang="fr-FR" sz="1900" b="1" dirty="0" smtClean="0">
                <a:solidFill>
                  <a:srgbClr val="FF0000"/>
                </a:solidFill>
              </a:rPr>
              <a:t>ont touché </a:t>
            </a:r>
            <a:r>
              <a:rPr lang="fr-FR" sz="1900" dirty="0" smtClean="0"/>
              <a:t>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b="1" dirty="0" smtClean="0">
                <a:solidFill>
                  <a:srgbClr val="0070C0"/>
                </a:solidFill>
              </a:rPr>
              <a:t>Un </a:t>
            </a:r>
            <a:r>
              <a:rPr lang="fr-FR" sz="1900" b="1" dirty="0" smtClean="0">
                <a:solidFill>
                  <a:srgbClr val="0070C0"/>
                </a:solidFill>
              </a:rPr>
              <a:t>engin spatial qui </a:t>
            </a:r>
            <a:r>
              <a:rPr lang="fr-FR" sz="1900" b="1" dirty="0" smtClean="0">
                <a:solidFill>
                  <a:srgbClr val="0070C0"/>
                </a:solidFill>
              </a:rPr>
              <a:t>était depuis </a:t>
            </a:r>
            <a:r>
              <a:rPr lang="fr-FR" sz="1900" b="1" dirty="0" smtClean="0">
                <a:solidFill>
                  <a:srgbClr val="0070C0"/>
                </a:solidFill>
              </a:rPr>
              <a:t>sept ans dans l’espace</a:t>
            </a:r>
            <a:r>
              <a:rPr lang="fr-FR" sz="1900" dirty="0" smtClean="0"/>
              <a:t>, </a:t>
            </a:r>
            <a:r>
              <a:rPr lang="fr-FR" sz="1900" b="1" dirty="0" smtClean="0">
                <a:solidFill>
                  <a:srgbClr val="FF0000"/>
                </a:solidFill>
              </a:rPr>
              <a:t>a largué </a:t>
            </a:r>
            <a:r>
              <a:rPr lang="fr-FR" sz="1900" dirty="0" smtClean="0"/>
              <a:t>sur la Terre une capsule contenant des poussières de comète et d’étoiles. </a:t>
            </a:r>
            <a:r>
              <a:rPr lang="fr-FR" sz="1900" b="1" dirty="0" smtClean="0">
                <a:solidFill>
                  <a:srgbClr val="0070C0"/>
                </a:solidFill>
              </a:rPr>
              <a:t>Elle</a:t>
            </a:r>
            <a:r>
              <a:rPr lang="fr-FR" sz="1900" dirty="0" smtClean="0"/>
              <a:t> </a:t>
            </a:r>
            <a:r>
              <a:rPr lang="fr-FR" sz="1900" b="1" dirty="0" smtClean="0">
                <a:solidFill>
                  <a:srgbClr val="FF0000"/>
                </a:solidFill>
              </a:rPr>
              <a:t>a atterri </a:t>
            </a:r>
            <a:r>
              <a:rPr lang="fr-FR" sz="1900" dirty="0" smtClean="0"/>
              <a:t>aux Etats Unis et </a:t>
            </a:r>
            <a:r>
              <a:rPr lang="fr-FR" sz="1900" b="1" dirty="0" smtClean="0">
                <a:solidFill>
                  <a:srgbClr val="0070C0"/>
                </a:solidFill>
              </a:rPr>
              <a:t>les savants </a:t>
            </a:r>
            <a:r>
              <a:rPr lang="fr-FR" sz="1900" b="1" dirty="0" smtClean="0">
                <a:solidFill>
                  <a:srgbClr val="FF0000"/>
                </a:solidFill>
              </a:rPr>
              <a:t>ont récupéré </a:t>
            </a:r>
            <a:r>
              <a:rPr lang="fr-FR" sz="1900" dirty="0" smtClean="0"/>
              <a:t>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a:t>
            </a:r>
            <a:r>
              <a:rPr lang="fr-FR" sz="1900" b="1" dirty="0" smtClean="0">
                <a:solidFill>
                  <a:srgbClr val="0070C0"/>
                </a:solidFill>
              </a:rPr>
              <a:t>le cyclone </a:t>
            </a:r>
            <a:r>
              <a:rPr lang="fr-FR" sz="1900" b="1" dirty="0" err="1" smtClean="0">
                <a:solidFill>
                  <a:srgbClr val="0070C0"/>
                </a:solidFill>
              </a:rPr>
              <a:t>Béjisa</a:t>
            </a:r>
            <a:r>
              <a:rPr lang="fr-FR" sz="1900" b="1" dirty="0" smtClean="0">
                <a:solidFill>
                  <a:srgbClr val="0070C0"/>
                </a:solidFill>
              </a:rPr>
              <a:t> </a:t>
            </a:r>
            <a:r>
              <a:rPr lang="fr-FR" sz="1900" b="1" dirty="0" smtClean="0">
                <a:solidFill>
                  <a:srgbClr val="FF0000"/>
                </a:solidFill>
              </a:rPr>
              <a:t>a commencé </a:t>
            </a:r>
            <a:r>
              <a:rPr lang="fr-FR" sz="1900" dirty="0" smtClean="0"/>
              <a:t>à </a:t>
            </a:r>
            <a:r>
              <a:rPr lang="fr-FR" sz="1900" dirty="0" smtClean="0"/>
              <a:t>s’éloigner. En fin d’après-midi,</a:t>
            </a:r>
            <a:r>
              <a:rPr lang="fr-FR" sz="1900" b="1" dirty="0" smtClean="0"/>
              <a:t> </a:t>
            </a:r>
            <a:r>
              <a:rPr lang="fr-FR" sz="1900" b="1" dirty="0" smtClean="0">
                <a:solidFill>
                  <a:srgbClr val="0070C0"/>
                </a:solidFill>
              </a:rPr>
              <a:t>il </a:t>
            </a:r>
            <a:r>
              <a:rPr lang="fr-FR" sz="1900" b="1" dirty="0" smtClean="0">
                <a:solidFill>
                  <a:srgbClr val="FF0000"/>
                </a:solidFill>
              </a:rPr>
              <a:t>a frôlé </a:t>
            </a:r>
            <a:r>
              <a:rPr lang="fr-FR" sz="1900" dirty="0" smtClean="0"/>
              <a:t>la côte ouest de l’ile. </a:t>
            </a:r>
            <a:r>
              <a:rPr lang="fr-FR" sz="1900" b="1" dirty="0" smtClean="0">
                <a:solidFill>
                  <a:srgbClr val="0070C0"/>
                </a:solidFill>
              </a:rPr>
              <a:t>La </a:t>
            </a:r>
            <a:r>
              <a:rPr lang="fr-FR" sz="1900" b="1" dirty="0" smtClean="0">
                <a:solidFill>
                  <a:srgbClr val="0070C0"/>
                </a:solidFill>
              </a:rPr>
              <a:t>Préfecture </a:t>
            </a:r>
            <a:r>
              <a:rPr lang="fr-FR" sz="1900" b="1" dirty="0" smtClean="0">
                <a:solidFill>
                  <a:srgbClr val="FF0000"/>
                </a:solidFill>
              </a:rPr>
              <a:t>a rappelé </a:t>
            </a:r>
            <a:r>
              <a:rPr lang="fr-FR" sz="1900" dirty="0" smtClean="0"/>
              <a:t>que </a:t>
            </a:r>
            <a:r>
              <a:rPr lang="fr-FR" sz="1900" b="1" dirty="0" smtClean="0">
                <a:solidFill>
                  <a:srgbClr val="0070C0"/>
                </a:solidFill>
              </a:rPr>
              <a:t>l’alerte rouge</a:t>
            </a:r>
            <a:r>
              <a:rPr lang="fr-FR" sz="1900" dirty="0" smtClean="0"/>
              <a:t> </a:t>
            </a:r>
            <a:r>
              <a:rPr lang="fr-FR" sz="1900" b="1" dirty="0" smtClean="0">
                <a:solidFill>
                  <a:schemeClr val="accent2">
                    <a:lumMod val="75000"/>
                  </a:schemeClr>
                </a:solidFill>
              </a:rPr>
              <a:t>était</a:t>
            </a:r>
            <a:r>
              <a:rPr lang="fr-FR" sz="1900" dirty="0" smtClean="0"/>
              <a:t> toujours </a:t>
            </a:r>
            <a:r>
              <a:rPr lang="fr-FR" sz="1900" dirty="0" smtClean="0"/>
              <a:t>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a:t>
            </a:r>
            <a:r>
              <a:rPr lang="fr-FR" sz="1900" b="1" dirty="0" smtClean="0">
                <a:solidFill>
                  <a:srgbClr val="0070C0"/>
                </a:solidFill>
              </a:rPr>
              <a:t> ils </a:t>
            </a:r>
            <a:r>
              <a:rPr lang="fr-FR" sz="1900" b="1" dirty="0" smtClean="0">
                <a:solidFill>
                  <a:schemeClr val="accent2">
                    <a:lumMod val="60000"/>
                    <a:lumOff val="40000"/>
                  </a:schemeClr>
                </a:solidFill>
              </a:rPr>
              <a:t>faisaient</a:t>
            </a:r>
            <a:r>
              <a:rPr lang="fr-FR" sz="1900" dirty="0" smtClean="0"/>
              <a:t> des </a:t>
            </a:r>
            <a:r>
              <a:rPr lang="fr-FR" sz="1900" dirty="0" smtClean="0"/>
              <a:t>fouilles, </a:t>
            </a:r>
            <a:r>
              <a:rPr lang="fr-FR" sz="1900" b="1" dirty="0" smtClean="0">
                <a:solidFill>
                  <a:srgbClr val="0070C0"/>
                </a:solidFill>
              </a:rPr>
              <a:t>les archéologues </a:t>
            </a:r>
            <a:r>
              <a:rPr lang="fr-FR" sz="1900" b="1" dirty="0" smtClean="0">
                <a:solidFill>
                  <a:srgbClr val="FF0000"/>
                </a:solidFill>
              </a:rPr>
              <a:t>ont trouvé </a:t>
            </a:r>
            <a:r>
              <a:rPr lang="fr-FR" sz="1900" dirty="0" smtClean="0"/>
              <a:t>de nombreux objets de la vie quotidienne. La résidence </a:t>
            </a:r>
            <a:r>
              <a:rPr lang="fr-FR" sz="1900" b="1" dirty="0" smtClean="0">
                <a:solidFill>
                  <a:schemeClr val="accent2">
                    <a:lumMod val="60000"/>
                    <a:lumOff val="40000"/>
                  </a:schemeClr>
                </a:solidFill>
              </a:rPr>
              <a:t>était</a:t>
            </a:r>
            <a:r>
              <a:rPr lang="fr-FR" sz="1900" dirty="0" smtClean="0"/>
              <a:t> importante </a:t>
            </a:r>
            <a:r>
              <a:rPr lang="fr-FR" sz="1900" dirty="0" smtClean="0"/>
              <a:t>et la cour </a:t>
            </a:r>
            <a:r>
              <a:rPr lang="fr-FR" sz="1900" b="1" dirty="0" smtClean="0">
                <a:solidFill>
                  <a:schemeClr val="accent2">
                    <a:lumMod val="60000"/>
                    <a:lumOff val="40000"/>
                  </a:schemeClr>
                </a:solidFill>
              </a:rPr>
              <a:t>était</a:t>
            </a:r>
            <a:r>
              <a:rPr lang="fr-FR" sz="1900" dirty="0" smtClean="0"/>
              <a:t> grande</a:t>
            </a:r>
            <a:r>
              <a:rPr lang="fr-FR" sz="1900" dirty="0" smtClean="0"/>
              <a:t>. </a:t>
            </a:r>
            <a:r>
              <a:rPr lang="fr-FR" sz="1900" b="1" dirty="0" smtClean="0">
                <a:solidFill>
                  <a:srgbClr val="0070C0"/>
                </a:solidFill>
              </a:rPr>
              <a:t>Ils</a:t>
            </a:r>
            <a:r>
              <a:rPr lang="fr-FR" sz="1900" dirty="0" smtClean="0"/>
              <a:t> </a:t>
            </a:r>
            <a:r>
              <a:rPr lang="fr-FR" sz="1900" b="1" dirty="0" smtClean="0">
                <a:solidFill>
                  <a:srgbClr val="FF0000"/>
                </a:solidFill>
              </a:rPr>
              <a:t>ont balayé </a:t>
            </a:r>
            <a:r>
              <a:rPr lang="fr-FR" sz="1900" dirty="0" smtClean="0"/>
              <a:t>et </a:t>
            </a:r>
            <a:r>
              <a:rPr lang="fr-FR" sz="1900" b="1" dirty="0" smtClean="0">
                <a:solidFill>
                  <a:srgbClr val="0070C0"/>
                </a:solidFill>
              </a:rPr>
              <a:t>ils</a:t>
            </a:r>
            <a:r>
              <a:rPr lang="fr-FR" sz="1900" dirty="0" smtClean="0"/>
              <a:t> </a:t>
            </a:r>
            <a:r>
              <a:rPr lang="fr-FR" sz="1900" b="1" dirty="0" smtClean="0">
                <a:solidFill>
                  <a:srgbClr val="FF0000"/>
                </a:solidFill>
              </a:rPr>
              <a:t>ont nettoyé  </a:t>
            </a:r>
            <a:r>
              <a:rPr lang="fr-FR" sz="1900" dirty="0" smtClean="0"/>
              <a:t>toutes les pierres pour mettre à jour les décors des murs.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On ferme les aéroports proches du volcan à cause des nuages de cendres. </a:t>
            </a:r>
          </a:p>
          <a:p>
            <a:pPr algn="just"/>
            <a:r>
              <a:rPr lang="fr-FR" sz="1900" b="1" dirty="0" smtClean="0"/>
              <a:t>17 mars 2013 </a:t>
            </a:r>
            <a:r>
              <a:rPr lang="fr-FR" sz="1900" b="1" dirty="0" smtClean="0"/>
              <a:t>: </a:t>
            </a:r>
            <a:r>
              <a:rPr lang="fr-FR" sz="1900" dirty="0" smtClean="0"/>
              <a:t>Une </a:t>
            </a:r>
            <a:r>
              <a:rPr lang="fr-FR" sz="1900" dirty="0" smtClean="0"/>
              <a:t>météorite fonce sur la Lune. Ce caillou, gros de 40 centimètres, creuse un cratère large de vingt mètres dans la poussière. Des savants observent le phénomène. </a:t>
            </a:r>
          </a:p>
          <a:p>
            <a:pPr algn="just"/>
            <a:r>
              <a:rPr lang="fr-FR" sz="1900" b="1" dirty="0" smtClean="0"/>
              <a:t>25 décembre 2005 </a:t>
            </a:r>
            <a:r>
              <a:rPr lang="fr-FR" sz="1900" b="1" dirty="0" smtClean="0"/>
              <a:t>: </a:t>
            </a:r>
            <a:r>
              <a:rPr lang="fr-FR" sz="1900" dirty="0" smtClean="0"/>
              <a:t>Des </a:t>
            </a:r>
            <a:r>
              <a:rPr lang="fr-FR" sz="1900" dirty="0" smtClean="0"/>
              <a:t>feux ravagent la Nouvelle Calédonie. Plus de 4500 hectares de nature brulent totalement. Les incendies touchent 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dirty="0" smtClean="0"/>
              <a:t>Une </a:t>
            </a:r>
            <a:r>
              <a:rPr lang="fr-FR" sz="1900" dirty="0" smtClean="0"/>
              <a:t>météorite fonce sur la Lune. Ce caillou, gros de 40 centimètres, creuse un cratère large de vingt mètres dans la poussière. Des savants observent le phénomène. </a:t>
            </a:r>
          </a:p>
          <a:p>
            <a:pPr algn="just"/>
            <a:r>
              <a:rPr lang="fr-FR" sz="1900" b="1" dirty="0" smtClean="0"/>
              <a:t>25 décembre 2005 </a:t>
            </a:r>
            <a:r>
              <a:rPr lang="fr-FR" sz="1900" b="1" dirty="0" smtClean="0"/>
              <a:t>: </a:t>
            </a:r>
            <a:r>
              <a:rPr lang="fr-FR" sz="1900" dirty="0" smtClean="0"/>
              <a:t>Des </a:t>
            </a:r>
            <a:r>
              <a:rPr lang="fr-FR" sz="1900" dirty="0" smtClean="0"/>
              <a:t>feux ravagent la Nouvelle Calédonie. Plus de 4500 hectares de nature brulent totalement. Les incendies touchent 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Ce caillou, gros de 40 centimètres, creuse un cratère large de vingt mètres dans la poussière. Des savants observent le phénomène. </a:t>
            </a:r>
          </a:p>
          <a:p>
            <a:pPr algn="just"/>
            <a:r>
              <a:rPr lang="fr-FR" sz="1900" b="1" dirty="0" smtClean="0"/>
              <a:t>25 décembre 2005 </a:t>
            </a:r>
            <a:r>
              <a:rPr lang="fr-FR" sz="1900" b="1" dirty="0" smtClean="0"/>
              <a:t>: </a:t>
            </a:r>
            <a:r>
              <a:rPr lang="fr-FR" sz="1900" dirty="0" smtClean="0"/>
              <a:t>Des </a:t>
            </a:r>
            <a:r>
              <a:rPr lang="fr-FR" sz="1900" dirty="0" smtClean="0"/>
              <a:t>feux ravagent la Nouvelle Calédonie. Plus de 4500 hectares de nature brulent totalement. Les incendies touchent 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Des savants observent le phénomène. </a:t>
            </a:r>
          </a:p>
          <a:p>
            <a:pPr algn="just"/>
            <a:r>
              <a:rPr lang="fr-FR" sz="1900" b="1" dirty="0" smtClean="0"/>
              <a:t>25 décembre 2005 </a:t>
            </a:r>
            <a:r>
              <a:rPr lang="fr-FR" sz="1900" b="1" dirty="0" smtClean="0"/>
              <a:t>: </a:t>
            </a:r>
            <a:r>
              <a:rPr lang="fr-FR" sz="1900" dirty="0" smtClean="0"/>
              <a:t>Des </a:t>
            </a:r>
            <a:r>
              <a:rPr lang="fr-FR" sz="1900" dirty="0" smtClean="0"/>
              <a:t>feux ravagent la Nouvelle Calédonie. Plus de 4500 hectares de nature brulent totalement. Les incendies touchent 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dirty="0" smtClean="0"/>
              <a:t>Des </a:t>
            </a:r>
            <a:r>
              <a:rPr lang="fr-FR" sz="1900" dirty="0" smtClean="0"/>
              <a:t>feux ravagent la Nouvelle Calédonie. Plus de 4500 hectares de nature brulent totalement. Les incendies touchent 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Plus de 4500 hectares de nature brulent totalement. Les incendies touchent 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1900" b="1" dirty="0" smtClean="0"/>
              <a:t>Texte 15 - Brèves nouvelles </a:t>
            </a:r>
          </a:p>
          <a:p>
            <a:pPr algn="just"/>
            <a:r>
              <a:rPr lang="fr-FR" sz="1900" b="1" dirty="0" smtClean="0"/>
              <a:t>15 </a:t>
            </a:r>
            <a:r>
              <a:rPr lang="fr-FR" sz="1900" b="1" dirty="0" smtClean="0"/>
              <a:t>décembre 2013 </a:t>
            </a:r>
            <a:r>
              <a:rPr lang="fr-FR" sz="1900" b="1" dirty="0" smtClean="0"/>
              <a:t>: </a:t>
            </a:r>
            <a:r>
              <a:rPr lang="fr-FR" sz="1900" dirty="0" smtClean="0"/>
              <a:t>En </a:t>
            </a:r>
            <a:r>
              <a:rPr lang="fr-FR" sz="1900" dirty="0" smtClean="0"/>
              <a:t>Sicile, </a:t>
            </a:r>
            <a:r>
              <a:rPr lang="fr-FR" sz="1900" b="1" dirty="0" smtClean="0">
                <a:solidFill>
                  <a:srgbClr val="0070C0"/>
                </a:solidFill>
              </a:rPr>
              <a:t>l’Etna</a:t>
            </a:r>
            <a:r>
              <a:rPr lang="fr-FR" sz="1900" dirty="0" smtClean="0"/>
              <a:t> </a:t>
            </a:r>
            <a:r>
              <a:rPr lang="fr-FR" sz="1900" b="1" dirty="0" smtClean="0">
                <a:solidFill>
                  <a:srgbClr val="FF0000"/>
                </a:solidFill>
              </a:rPr>
              <a:t>a craché </a:t>
            </a:r>
            <a:r>
              <a:rPr lang="fr-FR" sz="1900" dirty="0" smtClean="0"/>
              <a:t>une </a:t>
            </a:r>
            <a:r>
              <a:rPr lang="fr-FR" sz="1900" dirty="0" smtClean="0"/>
              <a:t>épaisse fumée et des pierres. Rapidement, </a:t>
            </a:r>
            <a:r>
              <a:rPr lang="fr-FR" sz="1900" b="1" dirty="0" smtClean="0">
                <a:solidFill>
                  <a:srgbClr val="0070C0"/>
                </a:solidFill>
              </a:rPr>
              <a:t>la lave </a:t>
            </a:r>
            <a:r>
              <a:rPr lang="fr-FR" sz="1900" b="1" dirty="0" smtClean="0">
                <a:solidFill>
                  <a:srgbClr val="FF0000"/>
                </a:solidFill>
              </a:rPr>
              <a:t>a coulé </a:t>
            </a:r>
            <a:r>
              <a:rPr lang="fr-FR" sz="1900" dirty="0" smtClean="0"/>
              <a:t>sur </a:t>
            </a:r>
            <a:r>
              <a:rPr lang="fr-FR" sz="1900" dirty="0" smtClean="0"/>
              <a:t>ses pentes. </a:t>
            </a:r>
            <a:r>
              <a:rPr lang="fr-FR" sz="1900" b="1" dirty="0" smtClean="0">
                <a:solidFill>
                  <a:srgbClr val="0070C0"/>
                </a:solidFill>
              </a:rPr>
              <a:t>On</a:t>
            </a:r>
            <a:r>
              <a:rPr lang="fr-FR" sz="1900" dirty="0" smtClean="0"/>
              <a:t> </a:t>
            </a:r>
            <a:r>
              <a:rPr lang="fr-FR" sz="1900" b="1" dirty="0" smtClean="0">
                <a:solidFill>
                  <a:srgbClr val="FF0000"/>
                </a:solidFill>
              </a:rPr>
              <a:t>a fermé </a:t>
            </a:r>
            <a:r>
              <a:rPr lang="fr-FR" sz="1900" dirty="0" smtClean="0"/>
              <a:t>les aéroports proches du volcan à cause des nuages de cendres. </a:t>
            </a:r>
          </a:p>
          <a:p>
            <a:pPr algn="just"/>
            <a:r>
              <a:rPr lang="fr-FR" sz="1900" b="1" dirty="0" smtClean="0"/>
              <a:t>17 mars 2013 </a:t>
            </a:r>
            <a:r>
              <a:rPr lang="fr-FR" sz="1900" b="1" dirty="0" smtClean="0"/>
              <a:t>: </a:t>
            </a:r>
            <a:r>
              <a:rPr lang="fr-FR" sz="1900" b="1" dirty="0" smtClean="0">
                <a:solidFill>
                  <a:srgbClr val="0070C0"/>
                </a:solidFill>
              </a:rPr>
              <a:t>Une </a:t>
            </a:r>
            <a:r>
              <a:rPr lang="fr-FR" sz="1900" b="1" dirty="0" smtClean="0">
                <a:solidFill>
                  <a:srgbClr val="0070C0"/>
                </a:solidFill>
              </a:rPr>
              <a:t>météorite </a:t>
            </a:r>
            <a:r>
              <a:rPr lang="fr-FR" sz="1900" b="1" dirty="0" smtClean="0">
                <a:solidFill>
                  <a:srgbClr val="FF0000"/>
                </a:solidFill>
              </a:rPr>
              <a:t>a foncé </a:t>
            </a:r>
            <a:r>
              <a:rPr lang="fr-FR" sz="1900" dirty="0" smtClean="0"/>
              <a:t>sur la Lune. </a:t>
            </a:r>
            <a:r>
              <a:rPr lang="fr-FR" sz="1900" b="1" dirty="0" smtClean="0">
                <a:solidFill>
                  <a:srgbClr val="0070C0"/>
                </a:solidFill>
              </a:rPr>
              <a:t>Ce caillou</a:t>
            </a:r>
            <a:r>
              <a:rPr lang="fr-FR" sz="1900" dirty="0" smtClean="0"/>
              <a:t>, gros de 40 centimètres, </a:t>
            </a:r>
            <a:r>
              <a:rPr lang="fr-FR" sz="1900" b="1" dirty="0" smtClean="0">
                <a:solidFill>
                  <a:srgbClr val="FF0000"/>
                </a:solidFill>
              </a:rPr>
              <a:t>a creusé</a:t>
            </a:r>
            <a:r>
              <a:rPr lang="fr-FR" sz="1900" dirty="0" smtClean="0"/>
              <a:t> </a:t>
            </a:r>
            <a:r>
              <a:rPr lang="fr-FR" sz="1900" dirty="0" smtClean="0"/>
              <a:t>un cratère large de vingt mètres dans la poussière. </a:t>
            </a:r>
            <a:r>
              <a:rPr lang="fr-FR" sz="1900" b="1" dirty="0" smtClean="0">
                <a:solidFill>
                  <a:srgbClr val="0070C0"/>
                </a:solidFill>
              </a:rPr>
              <a:t>Des savants </a:t>
            </a:r>
            <a:r>
              <a:rPr lang="fr-FR" sz="1900" b="1" dirty="0" smtClean="0">
                <a:solidFill>
                  <a:srgbClr val="FF0000"/>
                </a:solidFill>
              </a:rPr>
              <a:t>ont observé </a:t>
            </a:r>
            <a:r>
              <a:rPr lang="fr-FR" sz="1900" dirty="0" smtClean="0"/>
              <a:t>le phénomène. </a:t>
            </a:r>
          </a:p>
          <a:p>
            <a:pPr algn="just"/>
            <a:r>
              <a:rPr lang="fr-FR" sz="1900" b="1" dirty="0" smtClean="0"/>
              <a:t>25 décembre 2005 </a:t>
            </a:r>
            <a:r>
              <a:rPr lang="fr-FR" sz="1900" b="1" dirty="0" smtClean="0"/>
              <a:t>: </a:t>
            </a:r>
            <a:r>
              <a:rPr lang="fr-FR" sz="1900" b="1" dirty="0" smtClean="0">
                <a:solidFill>
                  <a:srgbClr val="0070C0"/>
                </a:solidFill>
              </a:rPr>
              <a:t>Des </a:t>
            </a:r>
            <a:r>
              <a:rPr lang="fr-FR" sz="1900" b="1" dirty="0" smtClean="0">
                <a:solidFill>
                  <a:srgbClr val="0070C0"/>
                </a:solidFill>
              </a:rPr>
              <a:t>feux </a:t>
            </a:r>
            <a:r>
              <a:rPr lang="fr-FR" sz="1900" b="1" dirty="0" smtClean="0">
                <a:solidFill>
                  <a:srgbClr val="FF0000"/>
                </a:solidFill>
              </a:rPr>
              <a:t>ont ravagé </a:t>
            </a:r>
            <a:r>
              <a:rPr lang="fr-FR" sz="1900" dirty="0" smtClean="0"/>
              <a:t>la Nouvelle Calédonie. </a:t>
            </a:r>
            <a:r>
              <a:rPr lang="fr-FR" sz="1900" b="1" dirty="0" smtClean="0">
                <a:solidFill>
                  <a:srgbClr val="0070C0"/>
                </a:solidFill>
              </a:rPr>
              <a:t>Plus de 4500 hectares de nature</a:t>
            </a:r>
            <a:r>
              <a:rPr lang="fr-FR" sz="1900" dirty="0" smtClean="0"/>
              <a:t> </a:t>
            </a:r>
            <a:r>
              <a:rPr lang="fr-FR" sz="1900" b="1" dirty="0" smtClean="0">
                <a:solidFill>
                  <a:srgbClr val="FF0000"/>
                </a:solidFill>
              </a:rPr>
              <a:t>ont brulé </a:t>
            </a:r>
            <a:r>
              <a:rPr lang="fr-FR" sz="1900" dirty="0" smtClean="0"/>
              <a:t>totalement. Les incendies touchent des forêts abritant beaucoup d’animaux et d’arbres protégés. </a:t>
            </a:r>
          </a:p>
          <a:p>
            <a:pPr algn="just"/>
            <a:r>
              <a:rPr lang="fr-FR" sz="1900" b="1" dirty="0" smtClean="0"/>
              <a:t>14 </a:t>
            </a:r>
            <a:r>
              <a:rPr lang="fr-FR" sz="1900" b="1" dirty="0" smtClean="0"/>
              <a:t>janvier 2006 </a:t>
            </a:r>
            <a:r>
              <a:rPr lang="fr-FR" sz="1900" b="1" dirty="0" smtClean="0"/>
              <a:t>: </a:t>
            </a:r>
            <a:r>
              <a:rPr lang="fr-FR" sz="1900" dirty="0" smtClean="0"/>
              <a:t>Un </a:t>
            </a:r>
            <a:r>
              <a:rPr lang="fr-FR" sz="1900" dirty="0" smtClean="0"/>
              <a:t>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 </a:t>
            </a:r>
          </a:p>
          <a:p>
            <a:pPr algn="just"/>
            <a:r>
              <a:rPr lang="fr-FR" sz="1900" b="1" dirty="0" smtClean="0"/>
              <a:t>3 </a:t>
            </a:r>
            <a:r>
              <a:rPr lang="fr-FR" sz="1900" b="1" dirty="0" smtClean="0"/>
              <a:t>janvier 2013 </a:t>
            </a:r>
            <a:r>
              <a:rPr lang="fr-FR" sz="1900" b="1" dirty="0" smtClean="0"/>
              <a:t>: </a:t>
            </a:r>
            <a:r>
              <a:rPr lang="fr-FR" sz="1900" dirty="0" smtClean="0"/>
              <a:t>Sur </a:t>
            </a:r>
            <a:r>
              <a:rPr lang="fr-FR" sz="1900" dirty="0" smtClean="0"/>
              <a:t>l’ile de la Réunion, le cyclone </a:t>
            </a:r>
            <a:r>
              <a:rPr lang="fr-FR" sz="1900" dirty="0" err="1" smtClean="0"/>
              <a:t>Béjisa</a:t>
            </a:r>
            <a:r>
              <a:rPr lang="fr-FR" sz="1900" dirty="0" smtClean="0"/>
              <a:t> commence à s’éloigner. En fin d’après-midi, il frôle la côte ouest de l’ile. La Préfecture rappelle que l’alerte rouge est toujours en vigueur. </a:t>
            </a:r>
          </a:p>
          <a:p>
            <a:pPr algn="just"/>
            <a:r>
              <a:rPr lang="fr-FR" sz="1900" b="1" dirty="0" smtClean="0"/>
              <a:t>septembre 2012 </a:t>
            </a:r>
            <a:r>
              <a:rPr lang="fr-FR" sz="1900" b="1" dirty="0" smtClean="0"/>
              <a:t>: </a:t>
            </a:r>
            <a:r>
              <a:rPr lang="fr-FR" sz="1900" dirty="0" smtClean="0"/>
              <a:t>En </a:t>
            </a:r>
            <a:r>
              <a:rPr lang="fr-FR" sz="1900" dirty="0" smtClean="0"/>
              <a:t>Bretagne, dans une villa gallo-romaine où ils font des fouilles, les archéologues trouvent de nombreux objets de la vie quotidienne. La résidence est importante et la cour est grande. Ils balaient et ils nettoient toutes les pierres pour mettre à jour les décors des murs.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6252</Words>
  <Application>Microsoft Office PowerPoint</Application>
  <PresentationFormat>Affichage à l'écran (4:3)</PresentationFormat>
  <Paragraphs>161</Paragraphs>
  <Slides>23</Slides>
  <Notes>0</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19</cp:revision>
  <dcterms:created xsi:type="dcterms:W3CDTF">2019-08-27T10:27:45Z</dcterms:created>
  <dcterms:modified xsi:type="dcterms:W3CDTF">2020-12-29T16:04:36Z</dcterms:modified>
</cp:coreProperties>
</file>